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15"/>
  </p:notesMasterIdLst>
  <p:sldIdLst>
    <p:sldId id="306" r:id="rId2"/>
    <p:sldId id="305" r:id="rId3"/>
    <p:sldId id="262" r:id="rId4"/>
    <p:sldId id="279" r:id="rId5"/>
    <p:sldId id="296" r:id="rId6"/>
    <p:sldId id="297" r:id="rId7"/>
    <p:sldId id="298" r:id="rId8"/>
    <p:sldId id="299" r:id="rId9"/>
    <p:sldId id="300" r:id="rId10"/>
    <p:sldId id="301" r:id="rId11"/>
    <p:sldId id="302" r:id="rId12"/>
    <p:sldId id="303" r:id="rId13"/>
    <p:sldId id="30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4" autoAdjust="0"/>
    <p:restoredTop sz="68132" autoAdjust="0"/>
  </p:normalViewPr>
  <p:slideViewPr>
    <p:cSldViewPr snapToGrid="0">
      <p:cViewPr>
        <p:scale>
          <a:sx n="60" d="100"/>
          <a:sy n="60" d="100"/>
        </p:scale>
        <p:origin x="-546" y="-7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04-05T14:00:24.544" idx="5">
    <p:pos x="33" y="-173"/>
    <p:text>i just need the text here thta says:
Interagency Gender-based Violence Case Management Training 
(i don't need the subtext or the 2017 box or the "first Edition)</p:tex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E66F9E-1BAA-8B44-AB6B-D10F0AE954DE}" type="doc">
      <dgm:prSet loTypeId="urn:microsoft.com/office/officeart/2005/8/layout/venn2" loCatId="" qsTypeId="urn:microsoft.com/office/officeart/2005/8/quickstyle/simple4" qsCatId="simple" csTypeId="urn:microsoft.com/office/officeart/2005/8/colors/colorful5" csCatId="colorful" phldr="1"/>
      <dgm:spPr/>
      <dgm:t>
        <a:bodyPr/>
        <a:lstStyle/>
        <a:p>
          <a:endParaRPr lang="en-US"/>
        </a:p>
      </dgm:t>
    </dgm:pt>
    <dgm:pt modelId="{E1D8DC60-A63F-7D4D-8A2B-5F6898275CEF}">
      <dgm:prSet phldrT="[Text]">
        <dgm:style>
          <a:lnRef idx="3">
            <a:schemeClr val="lt1"/>
          </a:lnRef>
          <a:fillRef idx="1">
            <a:schemeClr val="accent1"/>
          </a:fillRef>
          <a:effectRef idx="1">
            <a:schemeClr val="accent1"/>
          </a:effectRef>
          <a:fontRef idx="minor">
            <a:schemeClr val="lt1"/>
          </a:fontRef>
        </dgm:style>
      </dgm:prSet>
      <dgm:spPr/>
      <dgm:t>
        <a:bodyPr/>
        <a:lstStyle/>
        <a:p>
          <a:r>
            <a:rPr lang="en-US" b="1" smtClean="0">
              <a:solidFill>
                <a:schemeClr val="tx1"/>
              </a:solidFill>
            </a:rPr>
            <a:t>Society</a:t>
          </a:r>
          <a:endParaRPr lang="en-US" b="1" dirty="0">
            <a:solidFill>
              <a:schemeClr val="tx1"/>
            </a:solidFill>
          </a:endParaRPr>
        </a:p>
      </dgm:t>
    </dgm:pt>
    <dgm:pt modelId="{4F8DD201-C220-124A-A82A-302E9FA5EE5B}" type="parTrans" cxnId="{4DE79534-5A7D-5B4C-8DE4-2304484EFAFF}">
      <dgm:prSet/>
      <dgm:spPr/>
      <dgm:t>
        <a:bodyPr/>
        <a:lstStyle/>
        <a:p>
          <a:endParaRPr lang="en-US"/>
        </a:p>
      </dgm:t>
    </dgm:pt>
    <dgm:pt modelId="{CE7614E4-67DB-344A-8056-43CB06C4EA3C}" type="sibTrans" cxnId="{4DE79534-5A7D-5B4C-8DE4-2304484EFAFF}">
      <dgm:prSet/>
      <dgm:spPr/>
      <dgm:t>
        <a:bodyPr/>
        <a:lstStyle/>
        <a:p>
          <a:endParaRPr lang="en-US"/>
        </a:p>
      </dgm:t>
    </dgm:pt>
    <dgm:pt modelId="{FA389F56-C8E1-8442-92BB-34779A8F6990}">
      <dgm:prSet phldrT="[Text]">
        <dgm:style>
          <a:lnRef idx="1">
            <a:schemeClr val="accent1"/>
          </a:lnRef>
          <a:fillRef idx="2">
            <a:schemeClr val="accent1"/>
          </a:fillRef>
          <a:effectRef idx="1">
            <a:schemeClr val="accent1"/>
          </a:effectRef>
          <a:fontRef idx="minor">
            <a:schemeClr val="dk1"/>
          </a:fontRef>
        </dgm:style>
      </dgm:prSet>
      <dgm:spPr>
        <a:solidFill>
          <a:schemeClr val="accent1">
            <a:lumMod val="60000"/>
            <a:lumOff val="40000"/>
          </a:schemeClr>
        </a:solidFill>
      </dgm:spPr>
      <dgm:t>
        <a:bodyPr/>
        <a:lstStyle/>
        <a:p>
          <a:r>
            <a:rPr lang="en-US" b="1" dirty="0" smtClean="0">
              <a:solidFill>
                <a:schemeClr val="tx1"/>
              </a:solidFill>
            </a:rPr>
            <a:t>Community</a:t>
          </a:r>
          <a:endParaRPr lang="en-US" b="1" dirty="0">
            <a:solidFill>
              <a:schemeClr val="tx1"/>
            </a:solidFill>
          </a:endParaRPr>
        </a:p>
      </dgm:t>
    </dgm:pt>
    <dgm:pt modelId="{33250AE2-5212-8F49-8B5D-AA32DAFCF69F}" type="parTrans" cxnId="{15F44B7E-B640-5841-B6FB-3640D08F01D7}">
      <dgm:prSet/>
      <dgm:spPr/>
      <dgm:t>
        <a:bodyPr/>
        <a:lstStyle/>
        <a:p>
          <a:endParaRPr lang="en-US"/>
        </a:p>
      </dgm:t>
    </dgm:pt>
    <dgm:pt modelId="{48599D05-6494-6B47-9D0F-46B6F9EAFA05}" type="sibTrans" cxnId="{15F44B7E-B640-5841-B6FB-3640D08F01D7}">
      <dgm:prSet/>
      <dgm:spPr/>
      <dgm:t>
        <a:bodyPr/>
        <a:lstStyle/>
        <a:p>
          <a:endParaRPr lang="en-US"/>
        </a:p>
      </dgm:t>
    </dgm:pt>
    <dgm:pt modelId="{30E2D7F3-32DB-6240-8BED-925931C84A55}">
      <dgm:prSet phldrT="[Text]"/>
      <dgm:spPr>
        <a:solidFill>
          <a:schemeClr val="accent1">
            <a:lumMod val="40000"/>
            <a:lumOff val="60000"/>
          </a:schemeClr>
        </a:solidFill>
      </dgm:spPr>
      <dgm:t>
        <a:bodyPr/>
        <a:lstStyle/>
        <a:p>
          <a:r>
            <a:rPr lang="en-US" b="1" smtClean="0">
              <a:solidFill>
                <a:schemeClr val="tx1"/>
              </a:solidFill>
            </a:rPr>
            <a:t>Relationships</a:t>
          </a:r>
          <a:endParaRPr lang="en-US" b="1" dirty="0">
            <a:solidFill>
              <a:schemeClr val="tx1"/>
            </a:solidFill>
          </a:endParaRPr>
        </a:p>
      </dgm:t>
    </dgm:pt>
    <dgm:pt modelId="{74B0C767-B55D-2142-BAD4-87080E8019CD}" type="parTrans" cxnId="{B7B27B55-D978-0445-8B08-703BBB90C7E9}">
      <dgm:prSet/>
      <dgm:spPr/>
      <dgm:t>
        <a:bodyPr/>
        <a:lstStyle/>
        <a:p>
          <a:endParaRPr lang="en-US"/>
        </a:p>
      </dgm:t>
    </dgm:pt>
    <dgm:pt modelId="{5D7F9869-87B9-5348-BD37-477B210F0DD5}" type="sibTrans" cxnId="{B7B27B55-D978-0445-8B08-703BBB90C7E9}">
      <dgm:prSet/>
      <dgm:spPr/>
      <dgm:t>
        <a:bodyPr/>
        <a:lstStyle/>
        <a:p>
          <a:endParaRPr lang="en-US"/>
        </a:p>
      </dgm:t>
    </dgm:pt>
    <dgm:pt modelId="{A97CAC0B-C386-D042-B615-C91085BBC645}">
      <dgm:prSet phldrT="[Text]"/>
      <dgm:spPr>
        <a:solidFill>
          <a:schemeClr val="accent1">
            <a:lumMod val="20000"/>
            <a:lumOff val="80000"/>
          </a:schemeClr>
        </a:solidFill>
      </dgm:spPr>
      <dgm:t>
        <a:bodyPr/>
        <a:lstStyle/>
        <a:p>
          <a:r>
            <a:rPr lang="en-US" b="1" dirty="0" smtClean="0">
              <a:solidFill>
                <a:schemeClr val="tx1"/>
              </a:solidFill>
            </a:rPr>
            <a:t>Individual</a:t>
          </a:r>
          <a:endParaRPr lang="en-US" b="1" dirty="0">
            <a:solidFill>
              <a:schemeClr val="tx1"/>
            </a:solidFill>
          </a:endParaRPr>
        </a:p>
      </dgm:t>
    </dgm:pt>
    <dgm:pt modelId="{422AD187-AF66-C84B-93B1-C7D6FB0A85AA}" type="parTrans" cxnId="{D247C6D3-0C05-BF4D-AD9D-3C30C0BDB35C}">
      <dgm:prSet/>
      <dgm:spPr/>
      <dgm:t>
        <a:bodyPr/>
        <a:lstStyle/>
        <a:p>
          <a:endParaRPr lang="en-US"/>
        </a:p>
      </dgm:t>
    </dgm:pt>
    <dgm:pt modelId="{773E23AB-E7E4-EE46-ABFD-E1855896569A}" type="sibTrans" cxnId="{D247C6D3-0C05-BF4D-AD9D-3C30C0BDB35C}">
      <dgm:prSet/>
      <dgm:spPr/>
      <dgm:t>
        <a:bodyPr/>
        <a:lstStyle/>
        <a:p>
          <a:endParaRPr lang="en-US"/>
        </a:p>
      </dgm:t>
    </dgm:pt>
    <dgm:pt modelId="{86FD881C-8143-904B-89DD-D454DD5723D0}" type="pres">
      <dgm:prSet presAssocID="{B9E66F9E-1BAA-8B44-AB6B-D10F0AE954DE}" presName="Name0" presStyleCnt="0">
        <dgm:presLayoutVars>
          <dgm:chMax val="7"/>
          <dgm:resizeHandles val="exact"/>
        </dgm:presLayoutVars>
      </dgm:prSet>
      <dgm:spPr/>
      <dgm:t>
        <a:bodyPr/>
        <a:lstStyle/>
        <a:p>
          <a:endParaRPr lang="en-US"/>
        </a:p>
      </dgm:t>
    </dgm:pt>
    <dgm:pt modelId="{3882D481-9589-E547-987A-8257F4131EBA}" type="pres">
      <dgm:prSet presAssocID="{B9E66F9E-1BAA-8B44-AB6B-D10F0AE954DE}" presName="comp1" presStyleCnt="0"/>
      <dgm:spPr/>
    </dgm:pt>
    <dgm:pt modelId="{8B31D24F-57E9-F64F-B1D3-05E37092A772}" type="pres">
      <dgm:prSet presAssocID="{B9E66F9E-1BAA-8B44-AB6B-D10F0AE954DE}" presName="circle1" presStyleLbl="node1" presStyleIdx="0" presStyleCnt="4"/>
      <dgm:spPr/>
      <dgm:t>
        <a:bodyPr/>
        <a:lstStyle/>
        <a:p>
          <a:endParaRPr lang="en-US"/>
        </a:p>
      </dgm:t>
    </dgm:pt>
    <dgm:pt modelId="{254AC865-1204-DE4C-AEB8-514620AFFD96}" type="pres">
      <dgm:prSet presAssocID="{B9E66F9E-1BAA-8B44-AB6B-D10F0AE954DE}" presName="c1text" presStyleLbl="node1" presStyleIdx="0" presStyleCnt="4">
        <dgm:presLayoutVars>
          <dgm:bulletEnabled val="1"/>
        </dgm:presLayoutVars>
      </dgm:prSet>
      <dgm:spPr/>
      <dgm:t>
        <a:bodyPr/>
        <a:lstStyle/>
        <a:p>
          <a:endParaRPr lang="en-US"/>
        </a:p>
      </dgm:t>
    </dgm:pt>
    <dgm:pt modelId="{D72D19EB-3DB7-7F4B-A503-C61AF3A59224}" type="pres">
      <dgm:prSet presAssocID="{B9E66F9E-1BAA-8B44-AB6B-D10F0AE954DE}" presName="comp2" presStyleCnt="0"/>
      <dgm:spPr/>
    </dgm:pt>
    <dgm:pt modelId="{C30BACD3-625E-5F40-89D2-BDAA80AF4EA5}" type="pres">
      <dgm:prSet presAssocID="{B9E66F9E-1BAA-8B44-AB6B-D10F0AE954DE}" presName="circle2" presStyleLbl="node1" presStyleIdx="1" presStyleCnt="4"/>
      <dgm:spPr/>
      <dgm:t>
        <a:bodyPr/>
        <a:lstStyle/>
        <a:p>
          <a:endParaRPr lang="en-US"/>
        </a:p>
      </dgm:t>
    </dgm:pt>
    <dgm:pt modelId="{BA349AE6-60E8-B746-99AB-682AB2F90DDE}" type="pres">
      <dgm:prSet presAssocID="{B9E66F9E-1BAA-8B44-AB6B-D10F0AE954DE}" presName="c2text" presStyleLbl="node1" presStyleIdx="1" presStyleCnt="4">
        <dgm:presLayoutVars>
          <dgm:bulletEnabled val="1"/>
        </dgm:presLayoutVars>
      </dgm:prSet>
      <dgm:spPr/>
      <dgm:t>
        <a:bodyPr/>
        <a:lstStyle/>
        <a:p>
          <a:endParaRPr lang="en-US"/>
        </a:p>
      </dgm:t>
    </dgm:pt>
    <dgm:pt modelId="{D07178FC-9B3C-824B-9E74-733AB3385D71}" type="pres">
      <dgm:prSet presAssocID="{B9E66F9E-1BAA-8B44-AB6B-D10F0AE954DE}" presName="comp3" presStyleCnt="0"/>
      <dgm:spPr/>
    </dgm:pt>
    <dgm:pt modelId="{CC155089-DA87-F94D-B265-5B0CD8FC135A}" type="pres">
      <dgm:prSet presAssocID="{B9E66F9E-1BAA-8B44-AB6B-D10F0AE954DE}" presName="circle3" presStyleLbl="node1" presStyleIdx="2" presStyleCnt="4"/>
      <dgm:spPr/>
      <dgm:t>
        <a:bodyPr/>
        <a:lstStyle/>
        <a:p>
          <a:endParaRPr lang="en-US"/>
        </a:p>
      </dgm:t>
    </dgm:pt>
    <dgm:pt modelId="{0C0E1526-4D65-784D-B765-6548D8359168}" type="pres">
      <dgm:prSet presAssocID="{B9E66F9E-1BAA-8B44-AB6B-D10F0AE954DE}" presName="c3text" presStyleLbl="node1" presStyleIdx="2" presStyleCnt="4">
        <dgm:presLayoutVars>
          <dgm:bulletEnabled val="1"/>
        </dgm:presLayoutVars>
      </dgm:prSet>
      <dgm:spPr/>
      <dgm:t>
        <a:bodyPr/>
        <a:lstStyle/>
        <a:p>
          <a:endParaRPr lang="en-US"/>
        </a:p>
      </dgm:t>
    </dgm:pt>
    <dgm:pt modelId="{47935845-8FCE-844D-AFCE-0447287C0ADA}" type="pres">
      <dgm:prSet presAssocID="{B9E66F9E-1BAA-8B44-AB6B-D10F0AE954DE}" presName="comp4" presStyleCnt="0"/>
      <dgm:spPr/>
    </dgm:pt>
    <dgm:pt modelId="{8B5A7C01-E00B-B744-872C-C08BDB987DBC}" type="pres">
      <dgm:prSet presAssocID="{B9E66F9E-1BAA-8B44-AB6B-D10F0AE954DE}" presName="circle4" presStyleLbl="node1" presStyleIdx="3" presStyleCnt="4"/>
      <dgm:spPr/>
      <dgm:t>
        <a:bodyPr/>
        <a:lstStyle/>
        <a:p>
          <a:endParaRPr lang="en-US"/>
        </a:p>
      </dgm:t>
    </dgm:pt>
    <dgm:pt modelId="{E386725B-ED48-6945-8242-0A0512A689D0}" type="pres">
      <dgm:prSet presAssocID="{B9E66F9E-1BAA-8B44-AB6B-D10F0AE954DE}" presName="c4text" presStyleLbl="node1" presStyleIdx="3" presStyleCnt="4">
        <dgm:presLayoutVars>
          <dgm:bulletEnabled val="1"/>
        </dgm:presLayoutVars>
      </dgm:prSet>
      <dgm:spPr/>
      <dgm:t>
        <a:bodyPr/>
        <a:lstStyle/>
        <a:p>
          <a:endParaRPr lang="en-US"/>
        </a:p>
      </dgm:t>
    </dgm:pt>
  </dgm:ptLst>
  <dgm:cxnLst>
    <dgm:cxn modelId="{4DE79534-5A7D-5B4C-8DE4-2304484EFAFF}" srcId="{B9E66F9E-1BAA-8B44-AB6B-D10F0AE954DE}" destId="{E1D8DC60-A63F-7D4D-8A2B-5F6898275CEF}" srcOrd="0" destOrd="0" parTransId="{4F8DD201-C220-124A-A82A-302E9FA5EE5B}" sibTransId="{CE7614E4-67DB-344A-8056-43CB06C4EA3C}"/>
    <dgm:cxn modelId="{2D681C82-E74B-F340-8A8E-1200DEF69040}" type="presOf" srcId="{30E2D7F3-32DB-6240-8BED-925931C84A55}" destId="{0C0E1526-4D65-784D-B765-6548D8359168}" srcOrd="1" destOrd="0" presId="urn:microsoft.com/office/officeart/2005/8/layout/venn2"/>
    <dgm:cxn modelId="{7A28085C-2D01-DC4B-B7CC-767ADA5B4453}" type="presOf" srcId="{E1D8DC60-A63F-7D4D-8A2B-5F6898275CEF}" destId="{254AC865-1204-DE4C-AEB8-514620AFFD96}" srcOrd="1" destOrd="0" presId="urn:microsoft.com/office/officeart/2005/8/layout/venn2"/>
    <dgm:cxn modelId="{D91067E6-3F94-E242-934E-14B45DA03409}" type="presOf" srcId="{FA389F56-C8E1-8442-92BB-34779A8F6990}" destId="{BA349AE6-60E8-B746-99AB-682AB2F90DDE}" srcOrd="1" destOrd="0" presId="urn:microsoft.com/office/officeart/2005/8/layout/venn2"/>
    <dgm:cxn modelId="{075842CE-295C-4249-B18F-8BA2BD5C6B02}" type="presOf" srcId="{E1D8DC60-A63F-7D4D-8A2B-5F6898275CEF}" destId="{8B31D24F-57E9-F64F-B1D3-05E37092A772}" srcOrd="0" destOrd="0" presId="urn:microsoft.com/office/officeart/2005/8/layout/venn2"/>
    <dgm:cxn modelId="{CF8A73AA-B7CD-3948-8FD1-2E10CADE0417}" type="presOf" srcId="{B9E66F9E-1BAA-8B44-AB6B-D10F0AE954DE}" destId="{86FD881C-8143-904B-89DD-D454DD5723D0}" srcOrd="0" destOrd="0" presId="urn:microsoft.com/office/officeart/2005/8/layout/venn2"/>
    <dgm:cxn modelId="{D247C6D3-0C05-BF4D-AD9D-3C30C0BDB35C}" srcId="{B9E66F9E-1BAA-8B44-AB6B-D10F0AE954DE}" destId="{A97CAC0B-C386-D042-B615-C91085BBC645}" srcOrd="3" destOrd="0" parTransId="{422AD187-AF66-C84B-93B1-C7D6FB0A85AA}" sibTransId="{773E23AB-E7E4-EE46-ABFD-E1855896569A}"/>
    <dgm:cxn modelId="{B7B27B55-D978-0445-8B08-703BBB90C7E9}" srcId="{B9E66F9E-1BAA-8B44-AB6B-D10F0AE954DE}" destId="{30E2D7F3-32DB-6240-8BED-925931C84A55}" srcOrd="2" destOrd="0" parTransId="{74B0C767-B55D-2142-BAD4-87080E8019CD}" sibTransId="{5D7F9869-87B9-5348-BD37-477B210F0DD5}"/>
    <dgm:cxn modelId="{7CFB4370-D426-A54B-A79D-6FD05AD11A55}" type="presOf" srcId="{A97CAC0B-C386-D042-B615-C91085BBC645}" destId="{E386725B-ED48-6945-8242-0A0512A689D0}" srcOrd="1" destOrd="0" presId="urn:microsoft.com/office/officeart/2005/8/layout/venn2"/>
    <dgm:cxn modelId="{15F44B7E-B640-5841-B6FB-3640D08F01D7}" srcId="{B9E66F9E-1BAA-8B44-AB6B-D10F0AE954DE}" destId="{FA389F56-C8E1-8442-92BB-34779A8F6990}" srcOrd="1" destOrd="0" parTransId="{33250AE2-5212-8F49-8B5D-AA32DAFCF69F}" sibTransId="{48599D05-6494-6B47-9D0F-46B6F9EAFA05}"/>
    <dgm:cxn modelId="{34F45A61-9DEB-FC4C-ADAC-909D8768A146}" type="presOf" srcId="{FA389F56-C8E1-8442-92BB-34779A8F6990}" destId="{C30BACD3-625E-5F40-89D2-BDAA80AF4EA5}" srcOrd="0" destOrd="0" presId="urn:microsoft.com/office/officeart/2005/8/layout/venn2"/>
    <dgm:cxn modelId="{8E8F1B7A-C68C-0B42-94F3-E2DE0C991FE6}" type="presOf" srcId="{30E2D7F3-32DB-6240-8BED-925931C84A55}" destId="{CC155089-DA87-F94D-B265-5B0CD8FC135A}" srcOrd="0" destOrd="0" presId="urn:microsoft.com/office/officeart/2005/8/layout/venn2"/>
    <dgm:cxn modelId="{6BC2464A-2A0B-F54F-AE8A-396AAFDC5BCD}" type="presOf" srcId="{A97CAC0B-C386-D042-B615-C91085BBC645}" destId="{8B5A7C01-E00B-B744-872C-C08BDB987DBC}" srcOrd="0" destOrd="0" presId="urn:microsoft.com/office/officeart/2005/8/layout/venn2"/>
    <dgm:cxn modelId="{A6CFF9D1-CD02-9D4C-A30F-646A6E4C3884}" type="presParOf" srcId="{86FD881C-8143-904B-89DD-D454DD5723D0}" destId="{3882D481-9589-E547-987A-8257F4131EBA}" srcOrd="0" destOrd="0" presId="urn:microsoft.com/office/officeart/2005/8/layout/venn2"/>
    <dgm:cxn modelId="{709D1339-E1C0-6445-BB21-1BCA969BF34A}" type="presParOf" srcId="{3882D481-9589-E547-987A-8257F4131EBA}" destId="{8B31D24F-57E9-F64F-B1D3-05E37092A772}" srcOrd="0" destOrd="0" presId="urn:microsoft.com/office/officeart/2005/8/layout/venn2"/>
    <dgm:cxn modelId="{D4FE1786-9016-C546-A5EB-DF6BA241EDAA}" type="presParOf" srcId="{3882D481-9589-E547-987A-8257F4131EBA}" destId="{254AC865-1204-DE4C-AEB8-514620AFFD96}" srcOrd="1" destOrd="0" presId="urn:microsoft.com/office/officeart/2005/8/layout/venn2"/>
    <dgm:cxn modelId="{8D7FB330-215E-3E41-BC7B-070A52AFE63C}" type="presParOf" srcId="{86FD881C-8143-904B-89DD-D454DD5723D0}" destId="{D72D19EB-3DB7-7F4B-A503-C61AF3A59224}" srcOrd="1" destOrd="0" presId="urn:microsoft.com/office/officeart/2005/8/layout/venn2"/>
    <dgm:cxn modelId="{B29B9AB9-2100-FC4F-B51A-93BB9C3007EB}" type="presParOf" srcId="{D72D19EB-3DB7-7F4B-A503-C61AF3A59224}" destId="{C30BACD3-625E-5F40-89D2-BDAA80AF4EA5}" srcOrd="0" destOrd="0" presId="urn:microsoft.com/office/officeart/2005/8/layout/venn2"/>
    <dgm:cxn modelId="{5A5694C7-2801-474E-B25B-D05E5B81E54C}" type="presParOf" srcId="{D72D19EB-3DB7-7F4B-A503-C61AF3A59224}" destId="{BA349AE6-60E8-B746-99AB-682AB2F90DDE}" srcOrd="1" destOrd="0" presId="urn:microsoft.com/office/officeart/2005/8/layout/venn2"/>
    <dgm:cxn modelId="{727E4796-8076-7E4F-B7E5-8BE8BD487950}" type="presParOf" srcId="{86FD881C-8143-904B-89DD-D454DD5723D0}" destId="{D07178FC-9B3C-824B-9E74-733AB3385D71}" srcOrd="2" destOrd="0" presId="urn:microsoft.com/office/officeart/2005/8/layout/venn2"/>
    <dgm:cxn modelId="{BFC17DDC-71F2-E148-ABF6-53771000EFFE}" type="presParOf" srcId="{D07178FC-9B3C-824B-9E74-733AB3385D71}" destId="{CC155089-DA87-F94D-B265-5B0CD8FC135A}" srcOrd="0" destOrd="0" presId="urn:microsoft.com/office/officeart/2005/8/layout/venn2"/>
    <dgm:cxn modelId="{33F581A2-C684-F344-9BA2-F2298A971A41}" type="presParOf" srcId="{D07178FC-9B3C-824B-9E74-733AB3385D71}" destId="{0C0E1526-4D65-784D-B765-6548D8359168}" srcOrd="1" destOrd="0" presId="urn:microsoft.com/office/officeart/2005/8/layout/venn2"/>
    <dgm:cxn modelId="{43B85BDF-AEA0-8245-A1BA-60DAA8438E65}" type="presParOf" srcId="{86FD881C-8143-904B-89DD-D454DD5723D0}" destId="{47935845-8FCE-844D-AFCE-0447287C0ADA}" srcOrd="3" destOrd="0" presId="urn:microsoft.com/office/officeart/2005/8/layout/venn2"/>
    <dgm:cxn modelId="{3BE9185D-B8B2-2140-8C48-E099566F0B1C}" type="presParOf" srcId="{47935845-8FCE-844D-AFCE-0447287C0ADA}" destId="{8B5A7C01-E00B-B744-872C-C08BDB987DBC}" srcOrd="0" destOrd="0" presId="urn:microsoft.com/office/officeart/2005/8/layout/venn2"/>
    <dgm:cxn modelId="{326845E0-0661-4540-8C47-3234FDAB0952}" type="presParOf" srcId="{47935845-8FCE-844D-AFCE-0447287C0ADA}" destId="{E386725B-ED48-6945-8242-0A0512A689D0}"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31D24F-57E9-F64F-B1D3-05E37092A772}">
      <dsp:nvSpPr>
        <dsp:cNvPr id="0" name=""/>
        <dsp:cNvSpPr/>
      </dsp:nvSpPr>
      <dsp:spPr>
        <a:xfrm>
          <a:off x="2773882" y="0"/>
          <a:ext cx="4495691" cy="4495691"/>
        </a:xfrm>
        <a:prstGeom prst="ellipse">
          <a:avLst/>
        </a:prstGeom>
        <a:solidFill>
          <a:schemeClr val="accent1"/>
        </a:solidFill>
        <a:ln w="1905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smtClean="0">
              <a:solidFill>
                <a:schemeClr val="tx1"/>
              </a:solidFill>
            </a:rPr>
            <a:t>Society</a:t>
          </a:r>
          <a:endParaRPr lang="en-US" sz="1400" b="1" kern="1200" dirty="0">
            <a:solidFill>
              <a:schemeClr val="tx1"/>
            </a:solidFill>
          </a:endParaRPr>
        </a:p>
      </dsp:txBody>
      <dsp:txXfrm>
        <a:off x="4393229" y="224784"/>
        <a:ext cx="1256995" cy="674353"/>
      </dsp:txXfrm>
    </dsp:sp>
    <dsp:sp modelId="{C30BACD3-625E-5F40-89D2-BDAA80AF4EA5}">
      <dsp:nvSpPr>
        <dsp:cNvPr id="0" name=""/>
        <dsp:cNvSpPr/>
      </dsp:nvSpPr>
      <dsp:spPr>
        <a:xfrm>
          <a:off x="3223451" y="899138"/>
          <a:ext cx="3596552" cy="3596552"/>
        </a:xfrm>
        <a:prstGeom prst="ellipse">
          <a:avLst/>
        </a:prstGeom>
        <a:solidFill>
          <a:schemeClr val="accent1">
            <a:lumMod val="60000"/>
            <a:lumOff val="40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Community</a:t>
          </a:r>
          <a:endParaRPr lang="en-US" sz="1400" b="1" kern="1200" dirty="0">
            <a:solidFill>
              <a:schemeClr val="tx1"/>
            </a:solidFill>
          </a:endParaRPr>
        </a:p>
      </dsp:txBody>
      <dsp:txXfrm>
        <a:off x="4393229" y="1114931"/>
        <a:ext cx="1256995" cy="647379"/>
      </dsp:txXfrm>
    </dsp:sp>
    <dsp:sp modelId="{CC155089-DA87-F94D-B265-5B0CD8FC135A}">
      <dsp:nvSpPr>
        <dsp:cNvPr id="0" name=""/>
        <dsp:cNvSpPr/>
      </dsp:nvSpPr>
      <dsp:spPr>
        <a:xfrm>
          <a:off x="3673020" y="1798276"/>
          <a:ext cx="2697414" cy="2697414"/>
        </a:xfrm>
        <a:prstGeom prst="ellipse">
          <a:avLst/>
        </a:prstGeom>
        <a:solidFill>
          <a:schemeClr val="accent1">
            <a:lumMod val="40000"/>
            <a:lumOff val="6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smtClean="0">
              <a:solidFill>
                <a:schemeClr val="tx1"/>
              </a:solidFill>
            </a:rPr>
            <a:t>Relationships</a:t>
          </a:r>
          <a:endParaRPr lang="en-US" sz="1400" b="1" kern="1200" dirty="0">
            <a:solidFill>
              <a:schemeClr val="tx1"/>
            </a:solidFill>
          </a:endParaRPr>
        </a:p>
      </dsp:txBody>
      <dsp:txXfrm>
        <a:off x="4393229" y="2000582"/>
        <a:ext cx="1256995" cy="606918"/>
      </dsp:txXfrm>
    </dsp:sp>
    <dsp:sp modelId="{8B5A7C01-E00B-B744-872C-C08BDB987DBC}">
      <dsp:nvSpPr>
        <dsp:cNvPr id="0" name=""/>
        <dsp:cNvSpPr/>
      </dsp:nvSpPr>
      <dsp:spPr>
        <a:xfrm>
          <a:off x="4122589" y="2697414"/>
          <a:ext cx="1798276" cy="1798276"/>
        </a:xfrm>
        <a:prstGeom prst="ellipse">
          <a:avLst/>
        </a:prstGeom>
        <a:solidFill>
          <a:schemeClr val="accent1">
            <a:lumMod val="20000"/>
            <a:lumOff val="8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Individual</a:t>
          </a:r>
          <a:endParaRPr lang="en-US" sz="1400" b="1" kern="1200" dirty="0">
            <a:solidFill>
              <a:schemeClr val="tx1"/>
            </a:solidFill>
          </a:endParaRPr>
        </a:p>
      </dsp:txBody>
      <dsp:txXfrm>
        <a:off x="4385940" y="3146983"/>
        <a:ext cx="1271573" cy="89913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p14="http://schemas.microsoft.com/office/powerpoint/2010/main" xmlns=""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a:t>
            </a:r>
            <a:r>
              <a:rPr lang="en-US" b="1" baseline="0" dirty="0" smtClean="0"/>
              <a:t> Handout 2.1 </a:t>
            </a:r>
            <a:r>
              <a:rPr lang="mr-IN" b="1" baseline="0" dirty="0" smtClean="0"/>
              <a:t>–</a:t>
            </a:r>
            <a:r>
              <a:rPr lang="en-US" b="1" baseline="0" dirty="0" smtClean="0"/>
              <a:t> My power. Ask participants to spend 5 minutes reflecting on examples of their own power in each of these categories </a:t>
            </a:r>
            <a:r>
              <a:rPr lang="mr-IN" b="1" baseline="0" dirty="0" smtClean="0"/>
              <a:t>–</a:t>
            </a:r>
            <a:r>
              <a:rPr lang="en-US" b="1" baseline="0" dirty="0" smtClean="0"/>
              <a:t> writing down either the power they have now, or times in their lives when they have had that kind of power. For power over, ask them to also think about a time when someone had power over them. *</a:t>
            </a:r>
          </a:p>
          <a:p>
            <a:endParaRPr lang="en-US" b="1" baseline="0" dirty="0" smtClean="0"/>
          </a:p>
          <a:p>
            <a:r>
              <a:rPr lang="en-US" b="0" baseline="0" dirty="0" smtClean="0"/>
              <a:t>How did it feel to think about the times when you had power? How did it feel to think about the times when someone else had power over you? </a:t>
            </a:r>
          </a:p>
          <a:p>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do you think power over might be expressed or enforced? Sometimes, it is through authority </a:t>
            </a:r>
            <a:r>
              <a:rPr lang="mr-IN" baseline="0" dirty="0" smtClean="0"/>
              <a:t>–</a:t>
            </a:r>
            <a:r>
              <a:rPr lang="en-US" baseline="0" dirty="0" smtClean="0"/>
              <a:t> for example, a community leader might have the authority to make decisions for the community (the leader may have this authority through formal means </a:t>
            </a:r>
            <a:r>
              <a:rPr lang="mr-IN" baseline="0" dirty="0" smtClean="0"/>
              <a:t>–</a:t>
            </a:r>
            <a:r>
              <a:rPr lang="en-US" baseline="0" dirty="0" smtClean="0"/>
              <a:t> e.g. elections </a:t>
            </a:r>
            <a:r>
              <a:rPr lang="mr-IN" baseline="0" dirty="0" smtClean="0"/>
              <a:t>–</a:t>
            </a:r>
            <a:r>
              <a:rPr lang="en-US" baseline="0" dirty="0" smtClean="0"/>
              <a:t> or informal means such as status). Sometimes, it might be through force (or the threat of force), as when a police officer physically controls a criminal and obliges them to go to prison or when an abusive husband threatens to beat his wife if she does not do what he says. Sometimes, it may be through coercion or manipulation, for example a teacher using his power over a student to convince her to give him sexual favors in return for marks that she already deserved.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can see in these examples that power over can be used in both negative and positive ways. Power, and particularly power over, is a fundamental aspect of gender-based violence. As we saw in the previous exercise, women and girls often do not have the power to make key decisions for themselves, because someone else’s power over constrains them. </a:t>
            </a:r>
            <a:endParaRPr lang="en-US" dirty="0" smtClean="0"/>
          </a:p>
          <a:p>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en-US" dirty="0"/>
          </a:p>
        </p:txBody>
      </p:sp>
    </p:spTree>
    <p:extLst>
      <p:ext uri="{BB962C8B-B14F-4D97-AF65-F5344CB8AC3E}">
        <p14:creationId xmlns:p14="http://schemas.microsoft.com/office/powerpoint/2010/main" xmlns="" val="205414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the beginning of this session in our power and vulnerability walk, we saw that discrimination, oppression and GBV are expressed in many different ways for different people. We also saw that some specific categories of people, and in particular women and girls, consistently experience them. </a:t>
            </a:r>
          </a:p>
          <a:p>
            <a:endParaRPr lang="en-US" baseline="0" dirty="0" smtClean="0"/>
          </a:p>
          <a:p>
            <a:r>
              <a:rPr lang="en-US" baseline="0" dirty="0" smtClean="0"/>
              <a:t>When we talk about GBV we often use the model that you see here, which is called the ecological model. This model provides a framework for understanding GBV as part of a larger system rather than as isolated individual acts of violence. Violence can both occur at, and be supported or facilitated by, each level of this model. What kind of violence do you think we might see at an individual level? Relationship Level? Community-level? Society-level? </a:t>
            </a:r>
          </a:p>
          <a:p>
            <a:endParaRPr lang="en-US" baseline="0" dirty="0" smtClean="0"/>
          </a:p>
          <a:p>
            <a:r>
              <a:rPr lang="en-US" baseline="0" dirty="0" smtClean="0"/>
              <a:t>Relationships with family or friends can be both supportive or harmful to a survivor, and can encourage or discourage a perpetrator from committing violence. At the community level, structures and systems can be set up in ways that support women and girls or that discriminate against them, and that are supportive or harmful to survivors. At the societal level, social and cultural norms can either promote and perpetuate violence and the idea that is normal and acceptable, or can discourage violence. At each level, we see unequal power relationships between men and women.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en-US" dirty="0"/>
          </a:p>
        </p:txBody>
      </p:sp>
    </p:spTree>
    <p:extLst>
      <p:ext uri="{BB962C8B-B14F-4D97-AF65-F5344CB8AC3E}">
        <p14:creationId xmlns:p14="http://schemas.microsoft.com/office/powerpoint/2010/main" xmlns="" val="2029179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now</a:t>
            </a:r>
            <a:r>
              <a:rPr lang="en-US" baseline="0" dirty="0" smtClean="0"/>
              <a:t> going to look at more specific examples of gender-based violence. Thinking about the levels of the ecological model we just saw, I am going to ask you to brainstorm examples of physical, sexual, emotional/psychological &amp; socio-economic violence forms of GBV. On your flip charts, please brainstorm as many examples as you can think of in your category. </a:t>
            </a:r>
          </a:p>
          <a:p>
            <a:endParaRPr lang="en-US" baseline="0" dirty="0" smtClean="0"/>
          </a:p>
          <a:p>
            <a:r>
              <a:rPr lang="en-US" sz="1200" b="1" kern="1200" dirty="0" smtClean="0">
                <a:solidFill>
                  <a:schemeClr val="tx1"/>
                </a:solidFill>
                <a:effectLst/>
                <a:latin typeface="+mn-lt"/>
                <a:ea typeface="+mn-ea"/>
                <a:cs typeface="+mn-cs"/>
              </a:rPr>
              <a:t>*Divide participants into four groups, giving each one of the four flip-charts with Physical, Sexual, Emotional/Psychological and Socio-Economic as titles. </a:t>
            </a:r>
            <a:endParaRPr lang="en-GB"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Explain the four categories, making sure participants understand that many types of violence overlap into two or more categories (for example, rape may have a sexual, physical and psychological element to it) and that for this exercise it is not important to decide one category for each example of violence, but rather to brainstorm all the kinds that may exist in each category. Allow each group to brainstorm for 15 minutes.* </a:t>
            </a:r>
          </a:p>
          <a:p>
            <a:endParaRPr lang="en-US" baseline="0" dirty="0" smtClean="0"/>
          </a:p>
          <a:p>
            <a:r>
              <a:rPr lang="en-US" b="1" baseline="0" dirty="0" smtClean="0"/>
              <a:t>*Keep in mind that if participants already have experience in working with the GBVIMS, these will not be the categories they are familiar with. If this is the case, explain that these four categories are just for ease of use in this exercise, and because this is the way that many people talk about different kinds of GBV. There are other ways to define them, including the one used for the GBVIMS which has more categories and is designed to ensure that everyone captures GBV data in exactly the same way.*</a:t>
            </a:r>
          </a:p>
          <a:p>
            <a:endParaRPr lang="en-US" b="1" baseline="0" dirty="0" smtClean="0"/>
          </a:p>
          <a:p>
            <a:r>
              <a:rPr lang="en-US" b="0" dirty="0" smtClean="0"/>
              <a:t>Now</a:t>
            </a:r>
            <a:r>
              <a:rPr lang="en-US" b="0" baseline="0" dirty="0" smtClean="0"/>
              <a:t> please take a walk around the room, looking at the other flip charts, and adding in any examples of GBV that you don’t see noted under each category. </a:t>
            </a:r>
          </a:p>
          <a:p>
            <a:r>
              <a:rPr lang="en-US" b="0" baseline="0" dirty="0" smtClean="0"/>
              <a:t> </a:t>
            </a:r>
          </a:p>
          <a:p>
            <a:r>
              <a:rPr lang="en-US" b="1" baseline="0" dirty="0" smtClean="0"/>
              <a:t>*Return to plenary &amp; debrief. As part of the debriefing discussion, discuss who experiences most GBV (women and girls) and who perpetrates most GBV (men). Acknowledge that this is not universally true, but that the vast majority of survivors are women and girls and the vast majority of perpetrators are men, because of the power inequalities that we see across all levels of the ecological model.*</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en-US" dirty="0"/>
          </a:p>
        </p:txBody>
      </p:sp>
    </p:spTree>
    <p:extLst>
      <p:ext uri="{BB962C8B-B14F-4D97-AF65-F5344CB8AC3E}">
        <p14:creationId xmlns:p14="http://schemas.microsoft.com/office/powerpoint/2010/main" xmlns="" val="410860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**Review key messages</a:t>
            </a:r>
            <a:r>
              <a:rPr lang="en-US" b="1" baseline="0" dirty="0" smtClean="0"/>
              <a:t> from </a:t>
            </a:r>
            <a:r>
              <a:rPr lang="en-US" b="1" baseline="0" smtClean="0"/>
              <a:t>the session.**</a:t>
            </a:r>
            <a:endParaRPr lang="en-US" b="1" dirty="0" smtClean="0"/>
          </a:p>
          <a:p>
            <a:pPr eaLnBrk="1" hangingPunct="1">
              <a:spcBef>
                <a:spcPct val="0"/>
              </a:spcBef>
            </a:pPr>
            <a:endParaRPr lang="en-US" dirty="0" smtClean="0"/>
          </a:p>
          <a:p>
            <a:pPr eaLnBrk="1" hangingPunct="1">
              <a:spcBef>
                <a:spcPct val="0"/>
              </a:spcBef>
            </a:pPr>
            <a:r>
              <a:rPr lang="en-US" dirty="0" smtClean="0"/>
              <a:t>Thank </a:t>
            </a:r>
            <a:r>
              <a:rPr lang="en-US" dirty="0" smtClean="0"/>
              <a:t>you all for your time, attention, and participation. Before we end, I</a:t>
            </a:r>
            <a:r>
              <a:rPr lang="en-US" altLang="en-US" dirty="0" smtClean="0"/>
              <a:t>’</a:t>
            </a:r>
            <a:r>
              <a:rPr lang="en-US" dirty="0" smtClean="0"/>
              <a:t>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a:t>
            </a:r>
            <a:r>
              <a:rPr lang="en-US" sz="1200" b="1" kern="1200" dirty="0" smtClean="0">
                <a:solidFill>
                  <a:schemeClr val="tx1"/>
                </a:solidFill>
                <a:effectLst/>
                <a:latin typeface="+mn-lt"/>
                <a:ea typeface="+mn-ea"/>
                <a:cs typeface="+mn-cs"/>
              </a:rPr>
              <a:t>- Module 2:</a:t>
            </a:r>
            <a:r>
              <a:rPr lang="en-US" sz="1200" b="1" kern="1200" baseline="0" dirty="0" smtClean="0">
                <a:solidFill>
                  <a:schemeClr val="tx1"/>
                </a:solidFill>
                <a:effectLst/>
                <a:latin typeface="+mn-lt"/>
                <a:ea typeface="+mn-ea"/>
                <a:cs typeface="+mn-cs"/>
              </a:rPr>
              <a:t> Power &amp; Gender-Based Violence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Explore different kinds of power and vulnerability in society</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different types of GBV</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Explore the forces that shape and reinforce GBV</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hour 45 minutes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1.1 – My Power</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Character Cards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Power &amp; Vulnerability Walk list and add if necessary</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Character Cards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flip charts with Physical, Sexual, Emotional/Psychological &amp; Socio-Economic as titles.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Power &amp; Vulnerability Walk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Understanding Power (4-8)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My Power (9)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The Ecological Model (10)</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Types of GBV (11)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(12)</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Understanding power and its connection to GBV is essential to the rest of the training. You will likely need to spend additional time on certain discussions around power, depending on the levels of experience and comfort of your participants.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have a strong understanding of the following</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Power and its connection to GBV</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The various types and examples of GBV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The ecological model.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Various types of power exist, and can be used in either positive or negative ways. Violence occurs when perpetrators (most often men) use their power over survivors (most often women and girls) in negative ways.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Power inequalities and GBV exist at all levels of the ecological model.</a:t>
            </a:r>
            <a:endParaRPr lang="en-GB" sz="1200" kern="1200" dirty="0" smtClean="0">
              <a:solidFill>
                <a:schemeClr val="tx1"/>
              </a:solidFill>
              <a:effectLst/>
              <a:latin typeface="+mn-lt"/>
              <a:ea typeface="+mn-ea"/>
              <a:cs typeface="+mn-cs"/>
            </a:endParaRPr>
          </a:p>
          <a:p>
            <a:endParaRPr lang="en-US" dirty="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solidFill>
                  <a:prstClr val="black"/>
                </a:solidFill>
              </a: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endParaRPr lang="en-US" baseline="0" dirty="0" smtClean="0"/>
          </a:p>
          <a:p>
            <a:pPr marL="171450" lvl="0" indent="-171450" rtl="0">
              <a:buFont typeface="Arial" charset="0"/>
              <a:buChar char="•"/>
            </a:pPr>
            <a:r>
              <a:rPr lang="en-US" dirty="0" smtClean="0"/>
              <a:t>Explore different kinds of power and vulnerability in society</a:t>
            </a:r>
          </a:p>
          <a:p>
            <a:pPr marL="171450" lvl="0" indent="-171450" rtl="0">
              <a:buFont typeface="Arial" charset="0"/>
              <a:buChar char="•"/>
            </a:pPr>
            <a:r>
              <a:rPr lang="en-US" dirty="0" smtClean="0"/>
              <a:t>Understand different types of GBV</a:t>
            </a:r>
          </a:p>
          <a:p>
            <a:pPr marL="171450" lvl="0" indent="-171450" rtl="0">
              <a:buFont typeface="Arial" charset="0"/>
              <a:buChar char="•"/>
            </a:pPr>
            <a:r>
              <a:rPr lang="en-US" dirty="0" smtClean="0"/>
              <a:t>Explore the forces that shape and reinforce GBV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dirty="0"/>
          </a:p>
        </p:txBody>
      </p:sp>
    </p:spTree>
    <p:extLst>
      <p:ext uri="{BB962C8B-B14F-4D97-AF65-F5344CB8AC3E}">
        <p14:creationId xmlns:p14="http://schemas.microsoft.com/office/powerpoint/2010/main" xmlns=""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To start the</a:t>
            </a:r>
            <a:r>
              <a:rPr lang="en-US" baseline="0" dirty="0" smtClean="0"/>
              <a:t> session we’re going to try and experience how power plays out in society. </a:t>
            </a:r>
            <a:r>
              <a:rPr lang="en-US" b="1" baseline="0" dirty="0" smtClean="0"/>
              <a:t>*Move participants to an area with a lot of space where they can all line up across the room or space, line them up in one row next to each other. Give each participant a character card. </a:t>
            </a:r>
            <a:r>
              <a:rPr lang="en-US" sz="1200" b="1" kern="1200" dirty="0" smtClean="0">
                <a:solidFill>
                  <a:schemeClr val="tx1"/>
                </a:solidFill>
                <a:effectLst/>
                <a:latin typeface="+mn-lt"/>
                <a:ea typeface="+mn-ea"/>
                <a:cs typeface="+mn-cs"/>
              </a:rPr>
              <a:t>If the group is mixed, hand out women’s cards to men, and men’s cards to women. If possible, ask</a:t>
            </a:r>
            <a:r>
              <a:rPr lang="en-US" sz="1200" b="1" kern="1200" baseline="0" dirty="0" smtClean="0">
                <a:solidFill>
                  <a:schemeClr val="tx1"/>
                </a:solidFill>
                <a:effectLst/>
                <a:latin typeface="+mn-lt"/>
                <a:ea typeface="+mn-ea"/>
                <a:cs typeface="+mn-cs"/>
              </a:rPr>
              <a:t> participants to attach the character card where others can see it.</a:t>
            </a:r>
            <a:r>
              <a:rPr lang="en-US" sz="1200" b="1" kern="1200" dirty="0" smtClean="0">
                <a:solidFill>
                  <a:schemeClr val="tx1"/>
                </a:solidFill>
                <a:effectLst/>
                <a:latin typeface="+mn-lt"/>
                <a:ea typeface="+mn-ea"/>
                <a:cs typeface="+mn-cs"/>
              </a:rPr>
              <a:t>*</a:t>
            </a:r>
          </a:p>
          <a:p>
            <a:pPr>
              <a:defRPr/>
            </a:pPr>
            <a:endParaRPr lang="en-US" sz="1200" kern="1200" dirty="0" smtClean="0">
              <a:solidFill>
                <a:schemeClr val="tx1"/>
              </a:solidFill>
              <a:effectLst/>
              <a:latin typeface="+mn-lt"/>
              <a:ea typeface="+mn-ea"/>
              <a:cs typeface="+mn-cs"/>
            </a:endParaRPr>
          </a:p>
          <a:p>
            <a:pPr>
              <a:defRPr/>
            </a:pPr>
            <a:r>
              <a:rPr lang="en-US" sz="1200" kern="1200" dirty="0" smtClean="0">
                <a:solidFill>
                  <a:schemeClr val="tx1"/>
                </a:solidFill>
                <a:effectLst/>
                <a:latin typeface="+mn-lt"/>
                <a:ea typeface="+mn-ea"/>
                <a:cs typeface="+mn-cs"/>
              </a:rPr>
              <a:t>I will read out a series of statements. If that statement is true for the character on your card, you may</a:t>
            </a:r>
            <a:r>
              <a:rPr lang="en-US" sz="1200" kern="1200" baseline="0" dirty="0" smtClean="0">
                <a:solidFill>
                  <a:schemeClr val="tx1"/>
                </a:solidFill>
                <a:effectLst/>
                <a:latin typeface="+mn-lt"/>
                <a:ea typeface="+mn-ea"/>
                <a:cs typeface="+mn-cs"/>
              </a:rPr>
              <a:t> take one step forward. If it is not true, remain where you are. If you are unsure, ask the group what they think. </a:t>
            </a:r>
            <a:r>
              <a:rPr lang="en-US" sz="1200" kern="1200" dirty="0" smtClean="0">
                <a:solidFill>
                  <a:schemeClr val="tx1"/>
                </a:solidFill>
                <a:effectLst/>
                <a:latin typeface="+mn-lt"/>
                <a:ea typeface="+mn-ea"/>
                <a:cs typeface="+mn-cs"/>
              </a:rPr>
              <a:t> Explain that you will read out a series of statements. If the statement is true for the character on the card, that participant may take one step forward. </a:t>
            </a:r>
            <a:endParaRPr lang="en-GB"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Encourage women to challenge men who step forward inappropriately (as their women characters), and challenge this yourself - this can be powerful for men in understanding the challenges faced by women, and for women in being able to experience a taste of the freedoms of men.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statements are about access to and control over resources and decision-making:</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 control the money that I earn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My work is paid and generally well-considered</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travel around the camp/settlement/community easily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do not fear for my safety if I move around after dark</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I have leisure time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am among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first to speak in meetings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My children have my family’s name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am not generally afraid of being sexually assaulted or raped</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My spouse (or someone else) looks after my children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wear any clothes I like without fear of sexual assault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am of the same sex as the police, community leaders and religious leaders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have had the opportunity to be educated</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decide when to have sexual relations with my partner</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get access to services without being forced to engage in sexual acts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have priority in the use of family resources like bicycles, motorcycles or cars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do not have to account to my partner for where I have been or how I spend my time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am generally listened to by the leaders in my community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determine when and how many children I have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leave my spouse if he/she threatens my safety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a crime is committed against me, the police will listen to my case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go to the police and not be worried about being threatened with arrest or violence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can travel anywhere I like without an escort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*Lead a debrief using the following discussion questions.*</a:t>
            </a:r>
            <a:endParaRPr lang="en-GB"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What do we see at the end of this exercise? Who is in front? Who is behind?</a:t>
            </a:r>
            <a:r>
              <a:rPr lang="en-GB" sz="1200" i="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What did it feel like to move forward? What did it feel like to stay behind? What differences did you notice between women and between men? What does this difference mean to you?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exercise is about the power and privilege that men enjoy in most societies simply by virtue of the unequal status and power afforded to them at birth. These differences are not based on skill or experience, but socialized power inequality, perpetuated by cultures and norms. Women experience this inequality throughout their lives, and it is the foundation upon which violence develops and is perpetuated. Of course, not all men are the same, and not all women are the same. Even within those groups, there are significant differences of power and privilege – associated with status, physical ability, wealth, etc. However, even with those differences you’ll notice that men are in general much further ahead than women.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b="1" baseline="0"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dirty="0"/>
          </a:p>
        </p:txBody>
      </p:sp>
    </p:spTree>
    <p:extLst>
      <p:ext uri="{BB962C8B-B14F-4D97-AF65-F5344CB8AC3E}">
        <p14:creationId xmlns:p14="http://schemas.microsoft.com/office/powerpoint/2010/main" xmlns=""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understand GBV it’s important to also understand different</a:t>
            </a:r>
            <a:r>
              <a:rPr lang="en-US" baseline="0" dirty="0" smtClean="0"/>
              <a:t> types of power and how they can be used. </a:t>
            </a:r>
            <a:r>
              <a:rPr lang="en-US" b="1" baseline="0" dirty="0" smtClean="0"/>
              <a:t>*Ask the group what power means to them. Gather a few suggestions from participants.*</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dirty="0"/>
          </a:p>
        </p:txBody>
      </p:sp>
    </p:spTree>
    <p:extLst>
      <p:ext uri="{BB962C8B-B14F-4D97-AF65-F5344CB8AC3E}">
        <p14:creationId xmlns:p14="http://schemas.microsoft.com/office/powerpoint/2010/main" xmlns="" val="691480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order to understand GBV it’s important to also understand different</a:t>
            </a:r>
            <a:r>
              <a:rPr lang="en-US" baseline="0" dirty="0" smtClean="0"/>
              <a:t> types of power and how they can be used. Power over</a:t>
            </a:r>
            <a:r>
              <a:rPr lang="en-US" dirty="0" smtClean="0"/>
              <a:t> means the power that one person or group uses to control another person or group; it also means being able to impose decisions on others and is tightly connected to status.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*Ask</a:t>
            </a:r>
            <a:r>
              <a:rPr lang="en-US" b="1" baseline="0" dirty="0" smtClean="0"/>
              <a:t> for an example. If none are provided, the following (or others from your context) can be used*: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Parents imposing decisions on their children</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Police arresting a criminal</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A man deciding how his wife’s income will be spent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dirty="0"/>
          </a:p>
        </p:txBody>
      </p:sp>
    </p:spTree>
    <p:extLst>
      <p:ext uri="{BB962C8B-B14F-4D97-AF65-F5344CB8AC3E}">
        <p14:creationId xmlns:p14="http://schemas.microsoft.com/office/powerpoint/2010/main" xmlns="" val="773423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Power within is the strength that arises from inside ourselves when we recognize the equal ability within all of us to positively influence our own lives and the community</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*Ask</a:t>
            </a:r>
            <a:r>
              <a:rPr lang="en-US" b="1" baseline="0" dirty="0" smtClean="0"/>
              <a:t> for an example. If none are provided, the following (or others from your context) can be used*: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The power to choose emotions and reactions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The power to choose what I think and feel</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dirty="0"/>
          </a:p>
        </p:txBody>
      </p:sp>
    </p:spTree>
    <p:extLst>
      <p:ext uri="{BB962C8B-B14F-4D97-AF65-F5344CB8AC3E}">
        <p14:creationId xmlns:p14="http://schemas.microsoft.com/office/powerpoint/2010/main" xmlns="" val="118032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Power with means the power felt when two or more people come together to do something that they could not do alone; it also includes joining our power with individuals as well as groups to respond to injustice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*Ask</a:t>
            </a:r>
            <a:r>
              <a:rPr lang="en-US" b="1" baseline="0" dirty="0" smtClean="0"/>
              <a:t> for an example. If none are provided, the following (or others from your context) can be used*:</a:t>
            </a:r>
          </a:p>
          <a:p>
            <a:endParaRPr lang="en-US" dirty="0" smtClean="0"/>
          </a:p>
          <a:p>
            <a:pPr marL="171450" indent="-171450">
              <a:buFont typeface="Arial" charset="0"/>
              <a:buChar char="•"/>
            </a:pPr>
            <a:r>
              <a:rPr lang="en-US" dirty="0" smtClean="0"/>
              <a:t>A</a:t>
            </a:r>
            <a:r>
              <a:rPr lang="en-US" baseline="0" dirty="0" smtClean="0"/>
              <a:t> women’s collective joining together to make products they cannot make alone</a:t>
            </a:r>
          </a:p>
          <a:p>
            <a:pPr marL="171450" indent="-171450">
              <a:buFont typeface="Arial" charset="0"/>
              <a:buChar char="•"/>
            </a:pPr>
            <a:r>
              <a:rPr lang="en-US" baseline="0" dirty="0" smtClean="0"/>
              <a:t>A group of people coming together to protest a community leader’s decision</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dirty="0"/>
          </a:p>
        </p:txBody>
      </p:sp>
    </p:spTree>
    <p:extLst>
      <p:ext uri="{BB962C8B-B14F-4D97-AF65-F5344CB8AC3E}">
        <p14:creationId xmlns:p14="http://schemas.microsoft.com/office/powerpoint/2010/main" xmlns="" val="86901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Power to is the belief and actions that individuals and groups use to create positive change; it is also when individuals proactively work to ensure that all community members enjoy the full spectrum of human rights and are able to achieve their full potential.</a:t>
            </a:r>
          </a:p>
          <a:p>
            <a:pPr marL="0" indent="0">
              <a:buNone/>
            </a:pPr>
            <a:r>
              <a:rPr lang="en-US" dirty="0" smtClean="0"/>
              <a:t>Everyone has power to even if they are not able to express it externally. </a:t>
            </a:r>
          </a:p>
          <a:p>
            <a:pPr marL="0" indent="0">
              <a:buNone/>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*Ask</a:t>
            </a:r>
            <a:r>
              <a:rPr lang="en-US" b="1" baseline="0" dirty="0" smtClean="0"/>
              <a:t> for an example. If none are provided, the following (or others from your context) can be used*:</a:t>
            </a:r>
          </a:p>
          <a:p>
            <a:pPr marL="0" indent="0">
              <a:buNone/>
            </a:pPr>
            <a:endParaRPr lang="en-US" dirty="0" smtClean="0"/>
          </a:p>
          <a:p>
            <a:pPr marL="171450" indent="-171450">
              <a:buFont typeface="Arial" charset="0"/>
              <a:buChar char="•"/>
            </a:pPr>
            <a:r>
              <a:rPr lang="en-US" dirty="0" smtClean="0"/>
              <a:t>Your</a:t>
            </a:r>
            <a:r>
              <a:rPr lang="en-US" baseline="0" dirty="0" smtClean="0"/>
              <a:t> ability to act, even if it is limited. For example, you can choose what time to go to bed tonight. </a:t>
            </a:r>
          </a:p>
          <a:p>
            <a:pPr marL="171450" indent="-171450">
              <a:buFont typeface="Arial" charset="0"/>
              <a:buChar char="•"/>
            </a:pPr>
            <a:r>
              <a:rPr lang="en-US" baseline="0" dirty="0" smtClean="0"/>
              <a:t>You can choose what clothes to wear</a:t>
            </a:r>
          </a:p>
          <a:p>
            <a:pPr marL="171450" indent="-171450">
              <a:buFont typeface="Arial" charset="0"/>
              <a:buChar char="•"/>
            </a:pPr>
            <a:r>
              <a:rPr lang="en-US" baseline="0" dirty="0" smtClean="0"/>
              <a:t>You can choose to act in positive or negative ways towards others</a:t>
            </a:r>
          </a:p>
          <a:p>
            <a:pPr marL="171450" indent="-171450">
              <a:buFont typeface="Arial" charset="0"/>
              <a:buChar char="•"/>
            </a:pPr>
            <a:endParaRPr lang="en-US" baseline="0" dirty="0" smtClean="0"/>
          </a:p>
          <a:p>
            <a:pPr marL="171450" indent="-171450">
              <a:buFont typeface="Arial" charset="0"/>
              <a:buChar char="•"/>
            </a:pPr>
            <a:endParaRPr lang="en-US" dirty="0" smtClean="0"/>
          </a:p>
          <a:p>
            <a:pPr marL="0" indent="0">
              <a:buNone/>
            </a:pPr>
            <a:r>
              <a:rPr lang="en-US" b="1" dirty="0" smtClean="0"/>
              <a:t>*Ask</a:t>
            </a:r>
            <a:r>
              <a:rPr lang="en-US" b="1" baseline="0" dirty="0" smtClean="0"/>
              <a:t> the participants what kinds of power they think they have.*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en-US" dirty="0"/>
          </a:p>
        </p:txBody>
      </p:sp>
    </p:spTree>
    <p:extLst>
      <p:ext uri="{BB962C8B-B14F-4D97-AF65-F5344CB8AC3E}">
        <p14:creationId xmlns:p14="http://schemas.microsoft.com/office/powerpoint/2010/main" xmlns="" val="163214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04/24/2017</a:t>
            </a:fld>
            <a:endParaRPr lang="en-US" smtClean="0">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smtClean="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394" y="2388129"/>
            <a:ext cx="4769556" cy="1545564"/>
          </a:xfrm>
        </p:spPr>
        <p:txBody>
          <a:bodyPr/>
          <a:lstStyle/>
          <a:p>
            <a:r>
              <a:rPr lang="en-US" dirty="0" smtClean="0"/>
              <a:t>My power</a:t>
            </a:r>
            <a:endParaRPr lang="en-US" dirty="0"/>
          </a:p>
        </p:txBody>
      </p:sp>
      <p:pic>
        <p:nvPicPr>
          <p:cNvPr id="5" name="Picture 4"/>
          <p:cNvPicPr>
            <a:picLocks noChangeAspect="1"/>
          </p:cNvPicPr>
          <p:nvPr/>
        </p:nvPicPr>
        <p:blipFill>
          <a:blip r:embed="rId3" cstate="print"/>
          <a:stretch>
            <a:fillRect/>
          </a:stretch>
        </p:blipFill>
        <p:spPr>
          <a:xfrm>
            <a:off x="6920427" y="1107370"/>
            <a:ext cx="4561367" cy="4561367"/>
          </a:xfrm>
          <a:prstGeom prst="rect">
            <a:avLst/>
          </a:prstGeom>
        </p:spPr>
      </p:pic>
    </p:spTree>
    <p:extLst>
      <p:ext uri="{BB962C8B-B14F-4D97-AF65-F5344CB8AC3E}">
        <p14:creationId xmlns:p14="http://schemas.microsoft.com/office/powerpoint/2010/main" xmlns="" val="1416113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Ecological model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49069258"/>
              </p:ext>
            </p:extLst>
          </p:nvPr>
        </p:nvGraphicFramePr>
        <p:xfrm>
          <a:off x="1023937" y="1813034"/>
          <a:ext cx="10043455" cy="44956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358001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&amp; examples of </a:t>
            </a:r>
            <a:r>
              <a:rPr lang="en-US" dirty="0" err="1" smtClean="0"/>
              <a:t>gbv</a:t>
            </a:r>
            <a:endParaRPr lang="en-US" dirty="0"/>
          </a:p>
        </p:txBody>
      </p:sp>
      <p:sp>
        <p:nvSpPr>
          <p:cNvPr id="3" name="Content Placeholder 2"/>
          <p:cNvSpPr>
            <a:spLocks noGrp="1"/>
          </p:cNvSpPr>
          <p:nvPr>
            <p:ph idx="1"/>
          </p:nvPr>
        </p:nvSpPr>
        <p:spPr/>
        <p:txBody>
          <a:bodyPr>
            <a:normAutofit/>
          </a:bodyPr>
          <a:lstStyle/>
          <a:p>
            <a:pPr algn="ctr"/>
            <a:r>
              <a:rPr lang="en-US" sz="4000" dirty="0" smtClean="0"/>
              <a:t>Physical</a:t>
            </a:r>
          </a:p>
          <a:p>
            <a:pPr algn="ctr"/>
            <a:r>
              <a:rPr lang="en-US" sz="4000" dirty="0" smtClean="0"/>
              <a:t>Sexual</a:t>
            </a:r>
          </a:p>
          <a:p>
            <a:pPr algn="ctr"/>
            <a:r>
              <a:rPr lang="en-US" sz="4000" dirty="0" smtClean="0"/>
              <a:t>Emotional/Psychological</a:t>
            </a:r>
          </a:p>
          <a:p>
            <a:pPr algn="ctr"/>
            <a:r>
              <a:rPr lang="en-US" sz="4000" dirty="0" smtClean="0"/>
              <a:t>Socio-Economic</a:t>
            </a:r>
            <a:endParaRPr lang="en-US" sz="4000" dirty="0"/>
          </a:p>
        </p:txBody>
      </p:sp>
    </p:spTree>
    <p:extLst>
      <p:ext uri="{BB962C8B-B14F-4D97-AF65-F5344CB8AC3E}">
        <p14:creationId xmlns:p14="http://schemas.microsoft.com/office/powerpoint/2010/main" xmlns="" val="2056908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POWER AND GBV</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2</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pPr marL="171450" lvl="0" indent="-171450">
              <a:buFont typeface="Arial" charset="0"/>
              <a:buChar char="•"/>
            </a:pPr>
            <a:r>
              <a:rPr lang="en-US" dirty="0" smtClean="0"/>
              <a:t>Explore different kinds of power and vulnerability in society</a:t>
            </a:r>
          </a:p>
          <a:p>
            <a:pPr marL="171450" lvl="0" indent="-171450">
              <a:buFont typeface="Arial" charset="0"/>
              <a:buChar char="•"/>
            </a:pPr>
            <a:r>
              <a:rPr lang="en-US" dirty="0" smtClean="0"/>
              <a:t>Understand different types of GBV</a:t>
            </a:r>
          </a:p>
          <a:p>
            <a:pPr marL="171450" lvl="0" indent="-171450">
              <a:buFont typeface="Arial" charset="0"/>
              <a:buChar char="•"/>
            </a:pPr>
            <a:r>
              <a:rPr lang="en-US" dirty="0" smtClean="0"/>
              <a:t>Explore the forces that shape and reinforce GBV </a:t>
            </a:r>
          </a:p>
          <a:p>
            <a:endParaRPr lang="en-US" dirty="0"/>
          </a:p>
        </p:txBody>
      </p:sp>
    </p:spTree>
    <p:extLst>
      <p:ext uri="{BB962C8B-B14F-4D97-AF65-F5344CB8AC3E}">
        <p14:creationId xmlns:p14="http://schemas.microsoft.com/office/powerpoint/2010/main" xmlns=""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a:t>
            </a:r>
            <a:r>
              <a:rPr lang="en-US" dirty="0" smtClean="0"/>
              <a:t>- Power </a:t>
            </a:r>
            <a:r>
              <a:rPr lang="en-US" dirty="0"/>
              <a:t>&amp; Vulnerability </a:t>
            </a:r>
            <a:r>
              <a:rPr lang="en-US" dirty="0" smtClean="0"/>
              <a:t>Walk</a:t>
            </a:r>
            <a:endParaRPr lang="en-US" dirty="0"/>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3" cstate="print">
            <a:extLst>
              <a:ext uri="{BEBA8EAE-BF5A-486C-A8C5-ECC9F3942E4B}">
                <a14:imgProps xmlns:a14="http://schemas.microsoft.com/office/drawing/2010/main" xmlns="">
                  <a14:imgLayer r:embed="rId4">
                    <a14:imgEffect>
                      <a14:backgroundRemoval t="0" b="99042" l="0" r="99521">
                        <a14:foregroundMark x1="19169" y1="46805" x2="19169" y2="46805"/>
                        <a14:foregroundMark x1="38978" y1="23962" x2="38978" y2="23962"/>
                        <a14:foregroundMark x1="25240" y1="23962" x2="25240" y2="23962"/>
                        <a14:foregroundMark x1="16613" y1="23962" x2="16613" y2="23962"/>
                        <a14:foregroundMark x1="9425" y1="30032" x2="9425" y2="30032"/>
                        <a14:foregroundMark x1="5431" y1="34665" x2="5431" y2="34665"/>
                        <a14:foregroundMark x1="64377" y1="5112" x2="64377" y2="5112"/>
                        <a14:foregroundMark x1="75080" y1="10224" x2="75080" y2="10224"/>
                        <a14:foregroundMark x1="82268" y1="14217" x2="82268" y2="14217"/>
                        <a14:foregroundMark x1="88818" y1="15815" x2="88818" y2="15815"/>
                        <a14:foregroundMark x1="93930" y1="20927" x2="93930" y2="20927"/>
                      </a14:backgroundRemoval>
                    </a14:imgEffect>
                  </a14:imgLayer>
                </a14:imgProps>
              </a:ext>
            </a:extLst>
          </a:blip>
          <a:stretch>
            <a:fillRect/>
          </a:stretch>
        </p:blipFill>
        <p:spPr>
          <a:xfrm>
            <a:off x="3347483" y="1912088"/>
            <a:ext cx="4180367" cy="4180367"/>
          </a:xfrm>
          <a:prstGeom prst="rect">
            <a:avLst/>
          </a:prstGeom>
        </p:spPr>
      </p:pic>
    </p:spTree>
    <p:extLst>
      <p:ext uri="{BB962C8B-B14F-4D97-AF65-F5344CB8AC3E}">
        <p14:creationId xmlns:p14="http://schemas.microsoft.com/office/powerpoint/2010/main" xmlns="" val="15796215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a:t>
            </a:r>
            <a:endParaRPr lang="en-US" dirty="0"/>
          </a:p>
        </p:txBody>
      </p:sp>
      <p:sp>
        <p:nvSpPr>
          <p:cNvPr id="3" name="TextBox 2"/>
          <p:cNvSpPr txBox="1"/>
          <p:nvPr/>
        </p:nvSpPr>
        <p:spPr>
          <a:xfrm>
            <a:off x="7874039" y="0"/>
            <a:ext cx="1424763" cy="6247864"/>
          </a:xfrm>
          <a:prstGeom prst="rect">
            <a:avLst/>
          </a:prstGeom>
          <a:noFill/>
        </p:spPr>
        <p:txBody>
          <a:bodyPr wrap="square" rtlCol="0">
            <a:spAutoFit/>
          </a:bodyPr>
          <a:lstStyle/>
          <a:p>
            <a:r>
              <a:rPr lang="en-US" sz="40000" dirty="0" smtClean="0"/>
              <a:t>?</a:t>
            </a:r>
            <a:endParaRPr lang="en-US" sz="40000" dirty="0"/>
          </a:p>
        </p:txBody>
      </p:sp>
    </p:spTree>
    <p:extLst>
      <p:ext uri="{BB962C8B-B14F-4D97-AF65-F5344CB8AC3E}">
        <p14:creationId xmlns:p14="http://schemas.microsoft.com/office/powerpoint/2010/main" xmlns="" val="952795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165" y="945701"/>
            <a:ext cx="4769556" cy="1545564"/>
          </a:xfrm>
        </p:spPr>
        <p:txBody>
          <a:bodyPr/>
          <a:lstStyle/>
          <a:p>
            <a:r>
              <a:rPr lang="en-US" dirty="0" smtClean="0"/>
              <a:t>Power Over</a:t>
            </a:r>
            <a:endParaRPr lang="en-US" dirty="0"/>
          </a:p>
        </p:txBody>
      </p:sp>
      <p:sp>
        <p:nvSpPr>
          <p:cNvPr id="3" name="Content Placeholder 2"/>
          <p:cNvSpPr>
            <a:spLocks noGrp="1"/>
          </p:cNvSpPr>
          <p:nvPr>
            <p:ph idx="1"/>
          </p:nvPr>
        </p:nvSpPr>
        <p:spPr/>
        <p:txBody>
          <a:bodyPr/>
          <a:lstStyle/>
          <a:p>
            <a:r>
              <a:rPr lang="en-US" dirty="0" smtClean="0"/>
              <a:t>Power over means the power that one person or group uses to control another person or group; it also means being able to impose decisions on others and is tightly connected to status</a:t>
            </a:r>
            <a:endParaRPr lang="en-US" dirty="0"/>
          </a:p>
        </p:txBody>
      </p:sp>
      <p:cxnSp>
        <p:nvCxnSpPr>
          <p:cNvPr id="11" name="Straight Connector 10"/>
          <p:cNvCxnSpPr/>
          <p:nvPr/>
        </p:nvCxnSpPr>
        <p:spPr>
          <a:xfrm>
            <a:off x="9043987" y="4552951"/>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042939" y="4725084"/>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9042939" y="4638675"/>
            <a:ext cx="62961" cy="91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9037129" y="4815571"/>
            <a:ext cx="62960" cy="958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descr="http://cliparts.co/cliparts/8iG/6ky/8iG6kyK5T.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80791" y="2741160"/>
            <a:ext cx="1607024" cy="38492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28643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871" y="245660"/>
            <a:ext cx="4769556" cy="1545564"/>
          </a:xfrm>
        </p:spPr>
        <p:txBody>
          <a:bodyPr/>
          <a:lstStyle/>
          <a:p>
            <a:r>
              <a:rPr lang="en-US" dirty="0" smtClean="0"/>
              <a:t>Power within</a:t>
            </a:r>
            <a:endParaRPr lang="en-US" dirty="0"/>
          </a:p>
        </p:txBody>
      </p:sp>
      <p:sp>
        <p:nvSpPr>
          <p:cNvPr id="3" name="Content Placeholder 2"/>
          <p:cNvSpPr>
            <a:spLocks noGrp="1"/>
          </p:cNvSpPr>
          <p:nvPr>
            <p:ph idx="1"/>
          </p:nvPr>
        </p:nvSpPr>
        <p:spPr/>
        <p:txBody>
          <a:bodyPr/>
          <a:lstStyle/>
          <a:p>
            <a:r>
              <a:rPr lang="en-US" dirty="0" smtClean="0"/>
              <a:t>Power within is the strength that arises from inside ourselves when we recognize the equal ability within all of us to positively influence our own lives and the community</a:t>
            </a:r>
            <a:endParaRPr lang="en-US" dirty="0"/>
          </a:p>
        </p:txBody>
      </p:sp>
      <p:pic>
        <p:nvPicPr>
          <p:cNvPr id="4100" name="Picture 4" descr="https://cdn1.iconfinder.com/data/icons/human-6/48/285-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617" y="1556664"/>
            <a:ext cx="4876800" cy="48768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551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346" y="448969"/>
            <a:ext cx="4769556" cy="1545564"/>
          </a:xfrm>
        </p:spPr>
        <p:txBody>
          <a:bodyPr/>
          <a:lstStyle/>
          <a:p>
            <a:r>
              <a:rPr lang="en-US" dirty="0" smtClean="0"/>
              <a:t>Power with</a:t>
            </a:r>
            <a:endParaRPr lang="en-US" dirty="0"/>
          </a:p>
        </p:txBody>
      </p:sp>
      <p:sp>
        <p:nvSpPr>
          <p:cNvPr id="3" name="Content Placeholder 2"/>
          <p:cNvSpPr>
            <a:spLocks noGrp="1"/>
          </p:cNvSpPr>
          <p:nvPr>
            <p:ph idx="1"/>
          </p:nvPr>
        </p:nvSpPr>
        <p:spPr/>
        <p:txBody>
          <a:bodyPr>
            <a:normAutofit/>
          </a:bodyPr>
          <a:lstStyle/>
          <a:p>
            <a:r>
              <a:rPr lang="en-US" sz="2400" dirty="0" smtClean="0"/>
              <a:t>Power with means the power felt when two or more people come together to do something that they could not do alone; it also includes joining our power with individuals as well as groups to respond to injustice</a:t>
            </a:r>
            <a:endParaRPr lang="en-US" sz="2400" dirty="0"/>
          </a:p>
        </p:txBody>
      </p:sp>
      <p:pic>
        <p:nvPicPr>
          <p:cNvPr id="1026" name="Picture 2" descr="https://cdn1.iconfinder.com/data/icons/people-13/100/People1-33-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0371" y="1653762"/>
            <a:ext cx="4876800" cy="48768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55004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77" y="0"/>
            <a:ext cx="4769556" cy="1545564"/>
          </a:xfrm>
        </p:spPr>
        <p:txBody>
          <a:bodyPr/>
          <a:lstStyle/>
          <a:p>
            <a:r>
              <a:rPr lang="en-US" dirty="0" smtClean="0"/>
              <a:t>Power to</a:t>
            </a:r>
            <a:endParaRPr lang="en-US" dirty="0"/>
          </a:p>
        </p:txBody>
      </p:sp>
      <p:sp>
        <p:nvSpPr>
          <p:cNvPr id="3" name="Content Placeholder 2"/>
          <p:cNvSpPr>
            <a:spLocks noGrp="1"/>
          </p:cNvSpPr>
          <p:nvPr>
            <p:ph idx="1"/>
          </p:nvPr>
        </p:nvSpPr>
        <p:spPr/>
        <p:txBody>
          <a:bodyPr>
            <a:normAutofit/>
          </a:bodyPr>
          <a:lstStyle/>
          <a:p>
            <a:r>
              <a:rPr lang="en-US" dirty="0" smtClean="0"/>
              <a:t>Power to is the belief and actions that individuals and groups use to create positive change; it is also when individuals proactively work to ensure that all community members enjoy the full spectrum of human rights and are able to achieve their full potential</a:t>
            </a:r>
          </a:p>
          <a:p>
            <a:pPr marL="0" indent="0">
              <a:buNone/>
            </a:pPr>
            <a:r>
              <a:rPr lang="en-US" dirty="0" smtClean="0"/>
              <a:t>Everyone has power to even if they were not able to express it internally. </a:t>
            </a:r>
            <a:endParaRPr lang="en-US" dirty="0"/>
          </a:p>
        </p:txBody>
      </p:sp>
      <p:pic>
        <p:nvPicPr>
          <p:cNvPr id="3080"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5971" y="3236505"/>
            <a:ext cx="3621494" cy="3621495"/>
          </a:xfrm>
          <a:prstGeom prst="rect">
            <a:avLst/>
          </a:prstGeom>
          <a:noFill/>
          <a:extLst>
            <a:ext uri="{909E8E84-426E-40DD-AFC4-6F175D3DCCD1}">
              <a14:hiddenFill xmlns:a14="http://schemas.microsoft.com/office/drawing/2010/main" xmlns="">
                <a:solidFill>
                  <a:srgbClr val="FFFFFF"/>
                </a:solidFill>
              </a14:hiddenFill>
            </a:ext>
          </a:extLst>
        </p:spPr>
      </p:pic>
      <p:pic>
        <p:nvPicPr>
          <p:cNvPr id="3082" name="Picture 10"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0825" y="2151654"/>
            <a:ext cx="3621494" cy="362149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56845" y="755671"/>
            <a:ext cx="3621494" cy="362149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91985" y="2151653"/>
            <a:ext cx="3621494" cy="36214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065025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12297</TotalTime>
  <Words>1971</Words>
  <Application>Microsoft Office PowerPoint</Application>
  <PresentationFormat>Custom</PresentationFormat>
  <Paragraphs>195</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Slide 1</vt:lpstr>
      <vt:lpstr>POWER AND GBV</vt:lpstr>
      <vt:lpstr>Objectives </vt:lpstr>
      <vt:lpstr>Exercise - Power &amp; Vulnerability Walk</vt:lpstr>
      <vt:lpstr>Power</vt:lpstr>
      <vt:lpstr>Power Over</vt:lpstr>
      <vt:lpstr>Power within</vt:lpstr>
      <vt:lpstr>Power with</vt:lpstr>
      <vt:lpstr>Power to</vt:lpstr>
      <vt:lpstr>My power</vt:lpstr>
      <vt:lpstr>Ecological model</vt:lpstr>
      <vt:lpstr>Types &amp; examples of gbv</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142</cp:revision>
  <dcterms:created xsi:type="dcterms:W3CDTF">2016-02-16T15:51:51Z</dcterms:created>
  <dcterms:modified xsi:type="dcterms:W3CDTF">2017-04-25T02:45:31Z</dcterms:modified>
</cp:coreProperties>
</file>